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embeddedFontLst>
    <p:embeddedFont>
      <p:font typeface="Open Sans" panose="02010600030101010101" charset="0"/>
      <p:regular r:id="rId28"/>
      <p:bold r:id="rId29"/>
      <p:italic r:id="rId30"/>
      <p:boldItalic r:id="rId31"/>
    </p:embeddedFont>
    <p:embeddedFont>
      <p:font typeface="Roboto Slab" panose="02010600030101010101" charset="0"/>
      <p:regular r:id="rId32"/>
      <p:bold r:id="rId33"/>
    </p:embeddedFont>
    <p:embeddedFont>
      <p:font typeface="Source Sans Pro" panose="02010600030101010101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localisation algorithm on average provides an accuracy of 3.38 metres. The results for the test points provides 1 to 6 metres accuracy depending on environment factors such as wall, furniture, and distribution of the Bluetooth beacons.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 clearly shown in blue line in Fig, the localisation algorithm is heavily dependent on the Bluetooth beacons and is limited within the blue lines. Limitations: heavility reliant on RSSI, not additional sensors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700174" y="1401245"/>
            <a:ext cx="63789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Indoor Proximity Based Advertising </a:t>
            </a:r>
            <a:endParaRPr sz="45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Using Bluetooth Beacons</a:t>
            </a:r>
            <a:br>
              <a:rPr lang="en" dirty="0"/>
            </a:br>
            <a:r>
              <a:rPr lang="en" sz="2500" dirty="0"/>
              <a:t>by Finn Zhan Chen</a:t>
            </a:r>
            <a:endParaRPr sz="2500" dirty="0"/>
          </a:p>
        </p:txBody>
      </p:sp>
      <p:pic>
        <p:nvPicPr>
          <p:cNvPr id="1028" name="Picture 4" descr="Image result for university of edinburgh logo">
            <a:extLst>
              <a:ext uri="{FF2B5EF4-FFF2-40B4-BE49-F238E27FC236}">
                <a16:creationId xmlns:a16="http://schemas.microsoft.com/office/drawing/2014/main" id="{4C3358FD-E19D-445E-AAF0-7218B7CF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783" y="24590"/>
            <a:ext cx="3814217" cy="137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3D Trilateration</a:t>
            </a:r>
            <a:endParaRPr sz="3000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86150" y="1402150"/>
            <a:ext cx="76182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Existing Python package for trilateration.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Uses geographic coordinate system (lat and lng)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Weakness:</a:t>
            </a:r>
            <a:endParaRPr sz="240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requires exactly 3 beacons.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must have mutual intersecting points.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00" y="3274575"/>
            <a:ext cx="5180300" cy="35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425" y="3422925"/>
            <a:ext cx="4962954" cy="3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2D Trilateration</a:t>
            </a:r>
            <a:endParaRPr sz="3000"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86150" y="1402150"/>
            <a:ext cx="7618200" cy="25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Uses cartesian coordinate system(x and y)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Universal Transverse Mercator (UTM) coordinates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Strength:</a:t>
            </a:r>
            <a:endParaRPr sz="240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works with 2 or more beacons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Weakness:</a:t>
            </a:r>
            <a:endParaRPr sz="240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must have mutual intersecting points.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13" y="3809875"/>
            <a:ext cx="4449675" cy="30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75" y="3755450"/>
            <a:ext cx="4832415" cy="329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Generalised 2D Lateration</a:t>
            </a:r>
            <a:endParaRPr sz="300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86150" y="1402150"/>
            <a:ext cx="76182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◎"/>
            </a:pPr>
            <a:r>
              <a:rPr lang="en" sz="2400"/>
              <a:t>Code modified 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Get centre of all intersecting points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Weight based approach</a:t>
            </a:r>
            <a:endParaRPr sz="240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Normal intersecting points weigh 1x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Mutual intersecting points weigh 2x</a:t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31475"/>
            <a:ext cx="4477525" cy="32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775" y="3703525"/>
            <a:ext cx="4721226" cy="315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797075" y="8033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Generalised 2D Lateration: 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Additional Features </a:t>
            </a:r>
            <a:endParaRPr sz="3000"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855050" y="1864500"/>
            <a:ext cx="76182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◎"/>
            </a:pPr>
            <a:r>
              <a:rPr lang="en" sz="2400"/>
              <a:t>Filter discovered beacons &gt;10 metres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Last estimated location as a beacon (If within the past 5s and radius increases 0.5m/s assuming the user moves 0.5m/s)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Estimated location optimisation (Finding X that minimises mean squared error)</a:t>
            </a:r>
            <a:endParaRPr sz="2400"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Android App Visualisation</a:t>
            </a:r>
            <a:endParaRPr sz="3000"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83" name="Shape 183"/>
          <p:cNvGrpSpPr/>
          <p:nvPr/>
        </p:nvGrpSpPr>
        <p:grpSpPr>
          <a:xfrm>
            <a:off x="3125539" y="1454607"/>
            <a:ext cx="2892908" cy="5304758"/>
            <a:chOff x="2547150" y="238125"/>
            <a:chExt cx="2525675" cy="5238750"/>
          </a:xfrm>
        </p:grpSpPr>
        <p:sp>
          <p:nvSpPr>
            <p:cNvPr id="184" name="Shape 18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0" t="0" r="0" b="0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0" t="0" r="0" b="0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0" t="0" r="0" b="0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0" t="0" r="0" b="0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550" y="1886298"/>
            <a:ext cx="2814876" cy="444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Dashboard: Homepage</a:t>
            </a:r>
            <a:endParaRPr sz="3000"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1027699" y="1475700"/>
            <a:ext cx="7330195" cy="527030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A86E8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t="2630" b="26073"/>
          <a:stretch/>
        </p:blipFill>
        <p:spPr>
          <a:xfrm>
            <a:off x="1325175" y="1733575"/>
            <a:ext cx="6735251" cy="3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Dashboard: Path Trace</a:t>
            </a:r>
            <a:endParaRPr sz="3000"/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1027699" y="1475700"/>
            <a:ext cx="7330195" cy="527030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A86E8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7935"/>
          <a:stretch/>
        </p:blipFill>
        <p:spPr>
          <a:xfrm>
            <a:off x="1318100" y="1698175"/>
            <a:ext cx="6749401" cy="40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Dashboard: Path Reconstruction</a:t>
            </a:r>
            <a:endParaRPr sz="3000"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1027699" y="1475700"/>
            <a:ext cx="7330195" cy="527030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A86E8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8189"/>
          <a:stretch/>
        </p:blipFill>
        <p:spPr>
          <a:xfrm>
            <a:off x="1323075" y="1734325"/>
            <a:ext cx="6739450" cy="40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Dashboard: Heatmap</a:t>
            </a:r>
            <a:endParaRPr sz="3000"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1027699" y="1475700"/>
            <a:ext cx="7330195" cy="527030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A86E8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9461"/>
          <a:stretch/>
        </p:blipFill>
        <p:spPr>
          <a:xfrm>
            <a:off x="1302650" y="1734325"/>
            <a:ext cx="6796524" cy="401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Structure Overview</a:t>
            </a:r>
            <a:endParaRPr sz="3000"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0126"/>
            <a:ext cx="8839201" cy="453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Evaluation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Test Setup</a:t>
            </a:r>
            <a:endParaRPr sz="3000"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00" y="1613475"/>
            <a:ext cx="7901600" cy="423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</a:t>
            </a:r>
            <a:endParaRPr sz="3000"/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786150" y="2142425"/>
            <a:ext cx="8592300" cy="3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at each Test Point: 30s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Window for Data: 4.5s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Window for Algorithm: 3s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estimated location: 112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0     Number of Estimated Locations: 8     Mean Distance Error: 3.1570353838851464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     Number of Estimated Locations: 5     Mean Distance Error: </a:t>
            </a:r>
            <a:r>
              <a:rPr lang="en" b="1"/>
              <a:t>1.0454290095323688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2     Number of Estimated Locations: 6     Mean Distance Error: 3.867109226134572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3     Number of Estimated Locations: 3     Mean Distance Error: 4.209911370221693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4     Number of Estimated Locations: 6     Mean Distance Error: </a:t>
            </a:r>
            <a:r>
              <a:rPr lang="en" b="1"/>
              <a:t>2.550590978083412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5     Number of Estimated Locations: 6     Mean Distance Error: 4.659396844781046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6     Number of Estimated Locations: 3     Mean Distance Error: </a:t>
            </a:r>
            <a:r>
              <a:rPr lang="en" b="1"/>
              <a:t>2.641241776631099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7     Number of Estimated Locations: 10   Mean Distance Error: 5.735763376893904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8     Number of Estimated Locations: 6     Mean Distance Error: 3.553800402363198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9     Number of Estimated Locations: 7     Mean Distance Error: 5.096912579179528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10   Number of Estimated Locations: 11   Mean Distance Error: 3.244255123105696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11   Number of Estimated Locations: 9     Mean Distance Error: </a:t>
            </a:r>
            <a:r>
              <a:rPr lang="en" b="1"/>
              <a:t>2.6440261327014656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12   Number of Estimated Locations: 8     Mean Distance Error: </a:t>
            </a:r>
            <a:r>
              <a:rPr lang="en" b="1"/>
              <a:t>1.3556790824841536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13   Number of Estimated Locations: 4     Mean Distance Error: </a:t>
            </a:r>
            <a:r>
              <a:rPr lang="en" b="1"/>
              <a:t>2.233608023472335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14   Number of Estimated Locations: 6     Mean Distance Error: 4.753636728148626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Overall Mean Distance Error: </a:t>
            </a:r>
            <a:r>
              <a:rPr lang="en" b="1" u="sng"/>
              <a:t>3.3832264025078826 metres</a:t>
            </a:r>
            <a:endParaRPr b="1" u="sng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 Visualised</a:t>
            </a:r>
            <a:endParaRPr sz="3000"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75" y="1677474"/>
            <a:ext cx="7340400" cy="4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 &amp; Use Cases</a:t>
            </a:r>
            <a:endParaRPr sz="3000"/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0" y="1480449"/>
            <a:ext cx="5502800" cy="36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075" y="2950025"/>
            <a:ext cx="5189875" cy="3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ctrTitle"/>
          </p:nvPr>
        </p:nvSpPr>
        <p:spPr>
          <a:xfrm>
            <a:off x="1556925" y="1871375"/>
            <a:ext cx="6369600" cy="21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Cloud Storage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86150" y="425051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IoT Device Firmware</a:t>
            </a:r>
            <a:endParaRPr sz="300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79450" y="1657275"/>
            <a:ext cx="4589100" cy="49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Scan for advertisements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Filter advertisements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Combine MAC and RSSI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Update custom characteristic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Notifies the subscribed device</a:t>
            </a:r>
            <a:endParaRPr sz="2400"/>
          </a:p>
        </p:txBody>
      </p:sp>
      <p:pic>
        <p:nvPicPr>
          <p:cNvPr id="90" name="Shape 90" descr="Image result for nrf51"/>
          <p:cNvPicPr preferRelativeResize="0"/>
          <p:nvPr/>
        </p:nvPicPr>
        <p:blipFill rotWithShape="1">
          <a:blip r:embed="rId3">
            <a:alphaModFix/>
          </a:blip>
          <a:srcRect l="3472" t="11909" r="4675" b="10099"/>
          <a:stretch/>
        </p:blipFill>
        <p:spPr>
          <a:xfrm>
            <a:off x="5468550" y="1820775"/>
            <a:ext cx="2889301" cy="24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6040250" y="4383025"/>
            <a:ext cx="628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nRF51-DK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786150" y="425051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Gateway Android App</a:t>
            </a:r>
            <a:endParaRPr sz="3000"/>
          </a:p>
        </p:txBody>
      </p:sp>
      <p:grpSp>
        <p:nvGrpSpPr>
          <p:cNvPr id="98" name="Shape 98"/>
          <p:cNvGrpSpPr/>
          <p:nvPr/>
        </p:nvGrpSpPr>
        <p:grpSpPr>
          <a:xfrm>
            <a:off x="5622984" y="1023985"/>
            <a:ext cx="2883058" cy="5317331"/>
            <a:chOff x="2547150" y="238125"/>
            <a:chExt cx="2525675" cy="5238750"/>
          </a:xfrm>
        </p:grpSpPr>
        <p:sp>
          <p:nvSpPr>
            <p:cNvPr id="99" name="Shape 99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0" t="0" r="0" b="0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0" t="0" r="0" b="0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0" t="0" r="0" b="0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0" t="0" r="0" b="0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05900" y="1570050"/>
            <a:ext cx="4589100" cy="49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Subscribe to IoT device via Bluetooth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Receives notifications 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Decodes data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Post data to Cloud via WiFi</a:t>
            </a:r>
            <a:endParaRPr sz="2400"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1520"/>
          <a:stretch/>
        </p:blipFill>
        <p:spPr>
          <a:xfrm>
            <a:off x="5678900" y="1491000"/>
            <a:ext cx="2771226" cy="4359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Localisation Algorithm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Beacon’s proximity to the IoT device</a:t>
            </a:r>
            <a:endParaRPr sz="3000"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05900" y="2803325"/>
            <a:ext cx="7672200" cy="3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RSSI is the radio signal strength indicator in dBm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n is the signal propagation constant (n=2 in free space)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d is the proximity to beacon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 b="1"/>
              <a:t>A is a reference RSSI in dBm (RSSI at 1 metre from beacon)</a:t>
            </a:r>
            <a:endParaRPr sz="2400" b="1"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63" y="1715925"/>
            <a:ext cx="6765070" cy="9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Getting the Reference RSSI (Calibration)</a:t>
            </a:r>
            <a:endParaRPr sz="3000"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86150" y="1347724"/>
            <a:ext cx="7571700" cy="18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50 RSSIs collected at roughly 1 metres from each beacon. 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The noises filtered by removing the outliers.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Averaged to get the reference RSSI.</a:t>
            </a:r>
            <a:endParaRPr sz="2400"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25" name="Shape 125"/>
          <p:cNvGrpSpPr/>
          <p:nvPr/>
        </p:nvGrpSpPr>
        <p:grpSpPr>
          <a:xfrm rot="5400000">
            <a:off x="2955465" y="1600446"/>
            <a:ext cx="3233082" cy="6498254"/>
            <a:chOff x="2547145" y="205904"/>
            <a:chExt cx="2504712" cy="5270706"/>
          </a:xfrm>
        </p:grpSpPr>
        <p:sp>
          <p:nvSpPr>
            <p:cNvPr id="126" name="Shape 126"/>
            <p:cNvSpPr/>
            <p:nvPr/>
          </p:nvSpPr>
          <p:spPr>
            <a:xfrm>
              <a:off x="2547145" y="205904"/>
              <a:ext cx="2504712" cy="5270706"/>
            </a:xfrm>
            <a:custGeom>
              <a:avLst/>
              <a:gdLst/>
              <a:ahLst/>
              <a:cxnLst/>
              <a:rect l="0" t="0" r="0" b="0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0" t="0" r="0" b="0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0" t="0" r="0" b="0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0" t="0" r="0" b="0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340" y="3305069"/>
            <a:ext cx="5351044" cy="3089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Calculating Proximity Using RSSI</a:t>
            </a:r>
            <a:endParaRPr sz="300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786150" y="3470425"/>
            <a:ext cx="7618200" cy="18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At the time of localisation, the RSSI collected in the past t seconds will be used (t is the data time window).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Noises are filtered by removing outliers.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The mean of the RSSIs is used in the equation.</a:t>
            </a:r>
            <a:endParaRPr sz="240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263" y="1732800"/>
            <a:ext cx="38957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Office PowerPoint</Application>
  <PresentationFormat>On-screen Show (4:3)</PresentationFormat>
  <Paragraphs>110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Source Sans Pro</vt:lpstr>
      <vt:lpstr>Roboto Slab</vt:lpstr>
      <vt:lpstr>Open Sans</vt:lpstr>
      <vt:lpstr>Arial</vt:lpstr>
      <vt:lpstr>Cordelia template</vt:lpstr>
      <vt:lpstr>Indoor Proximity Based Advertising  Using Bluetooth Beacons by Finn Zhan Chen</vt:lpstr>
      <vt:lpstr>System Structure Overview</vt:lpstr>
      <vt:lpstr>Data Collection  And Cloud Storage </vt:lpstr>
      <vt:lpstr>IoT Device Firmware</vt:lpstr>
      <vt:lpstr>Gateway Android App</vt:lpstr>
      <vt:lpstr>The Localisation Algorithm</vt:lpstr>
      <vt:lpstr>Beacon’s proximity to the IoT device</vt:lpstr>
      <vt:lpstr>Getting the Reference RSSI (Calibration)</vt:lpstr>
      <vt:lpstr>Calculating Proximity Using RSSI</vt:lpstr>
      <vt:lpstr>3D Trilateration</vt:lpstr>
      <vt:lpstr>2D Trilateration</vt:lpstr>
      <vt:lpstr>Generalised 2D Lateration</vt:lpstr>
      <vt:lpstr>Generalised 2D Lateration:  Additional Features </vt:lpstr>
      <vt:lpstr>Visualisation</vt:lpstr>
      <vt:lpstr>Android App Visualisation</vt:lpstr>
      <vt:lpstr>Cloud Dashboard: Homepage</vt:lpstr>
      <vt:lpstr>Cloud Dashboard: Path Trace</vt:lpstr>
      <vt:lpstr>Cloud Dashboard: Path Reconstruction</vt:lpstr>
      <vt:lpstr>Cloud Dashboard: Heatmap</vt:lpstr>
      <vt:lpstr>Performance Evaluation</vt:lpstr>
      <vt:lpstr>Test Setup</vt:lpstr>
      <vt:lpstr>Result</vt:lpstr>
      <vt:lpstr>Result Visualised</vt:lpstr>
      <vt:lpstr>Conclusion &amp; Use Cases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Proximity Based Advertising  Using Bluetooth Beacons by Finn Zhan Chen</dc:title>
  <cp:lastModifiedBy>Finn Z</cp:lastModifiedBy>
  <cp:revision>1</cp:revision>
  <dcterms:modified xsi:type="dcterms:W3CDTF">2018-09-02T19:34:44Z</dcterms:modified>
</cp:coreProperties>
</file>